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Bitter Medium" panose="020B0604020202020204" charset="-18"/>
      <p:regular r:id="rId11"/>
    </p:embeddedFont>
    <p:embeddedFont>
      <p:font typeface="Open Sans" panose="020B0606030504020204" pitchFamily="34" charset="0"/>
      <p:regular r:id="rId1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0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40637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kern="0" spc="-185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Wolontariat - Serce Społeczności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4537234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Wolontariat to niezwykle ważny element życia społecznego, który łączy ludzi w dążeniu do wspólnego dobra. Współczesny wolontariat ma swoje korzenie w historii, a jego rozwój jest ściśle związany z ewolucją społeczeństwa i postępem technologicznym.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8714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Definicja Wolontariatu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036088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Zgodnie z definicją ustawową, wolontariuszem jest osoba fizyczna, która ochotniczo i bez wynagrodzenia wykonuje świadczenia. Wolontariusze angażują się w różnorodne działania, od pomocy w domach dziecka i hospicjach po pracę w schroniskach dla zwierząt.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3742849"/>
            <a:ext cx="3664863" cy="3499604"/>
          </a:xfrm>
          <a:prstGeom prst="roundRect">
            <a:avLst>
              <a:gd name="adj" fmla="val 272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6" name="Text 3"/>
          <p:cNvSpPr/>
          <p:nvPr/>
        </p:nvSpPr>
        <p:spPr>
          <a:xfrm>
            <a:off x="6514624" y="39772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Motywacja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514624" y="4467701"/>
            <a:ext cx="3195995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Motywacja jest kluczowym elementem wolontariatu. Zarówno wolontariusz, jak i organizacja, z którą współpracuje, powinny być świadome jego motywacji, aby praca była satysfakcjonująca.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742849"/>
            <a:ext cx="3664863" cy="3499604"/>
          </a:xfrm>
          <a:prstGeom prst="roundRect">
            <a:avLst>
              <a:gd name="adj" fmla="val 272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9" name="Text 6"/>
          <p:cNvSpPr/>
          <p:nvPr/>
        </p:nvSpPr>
        <p:spPr>
          <a:xfrm>
            <a:off x="10406301" y="39772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Historia Wolontariatu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406301" y="4467701"/>
            <a:ext cx="3195995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Wolontariat ewoluował od początków bez formalnych ram instytucjonalnych, poprzez organizacje kościelne i samopomocowe, aż do współczesnych organizacji pozarządowych.</a:t>
            </a:r>
            <a:endParaRPr lang="en-US" sz="1750" dirty="0"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4390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Wolontariat w Nowych Mediach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50162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Rozwój technologii cyfrowych i Internetu wpłynął na ewolucję wolontariatu. Wolontariat stał się integralną częścią ruchu wolnego oprogramowania i wolnej kultury, czego przykładem są projekty takie jak Debian, LibreOffice i Wikipedia.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4635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6" name="Text 3"/>
          <p:cNvSpPr/>
          <p:nvPr/>
        </p:nvSpPr>
        <p:spPr>
          <a:xfrm>
            <a:off x="983456" y="4548545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1530906" y="44635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Wolontariat Wirtualny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530906" y="4953953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Nowe media umożliwiają nowe formy wolontariatu, określane jako wolontariat wirtualny, który obejmuje działania online na rzecz innych.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5467" y="44635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0" name="Text 7"/>
          <p:cNvSpPr/>
          <p:nvPr/>
        </p:nvSpPr>
        <p:spPr>
          <a:xfrm>
            <a:off x="4852154" y="4548545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5422583" y="4463534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Międzynarodowy Dzień Wolontariusza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422583" y="5308283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 grudnia każdego roku obchodzony jest Międzynarodowy Dzień Wolontariusza Wspierającego Rozwój Gospodarczy i Społeczny.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7471" y="728901"/>
            <a:ext cx="5124926" cy="640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kern="0" spc="-121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Początki Wolontariatu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17471" y="1676876"/>
            <a:ext cx="7709059" cy="984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Za początek współczesnego wolontariatu uznaje się działania zapoczątkowane przez szwajcarskiego pacyfistę Pierra Cérésole (1879–1945) i założoną przez niego w 1920 roku międzynarodową organizację Service Civil International.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013460" y="2891552"/>
            <a:ext cx="22860" cy="4609148"/>
          </a:xfrm>
          <a:prstGeom prst="roundRect">
            <a:avLst>
              <a:gd name="adj" fmla="val 376639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6" name="Shape 3"/>
          <p:cNvSpPr/>
          <p:nvPr/>
        </p:nvSpPr>
        <p:spPr>
          <a:xfrm>
            <a:off x="1232654" y="3341370"/>
            <a:ext cx="717471" cy="22860"/>
          </a:xfrm>
          <a:prstGeom prst="roundRect">
            <a:avLst>
              <a:gd name="adj" fmla="val 376639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7" name="Shape 4"/>
          <p:cNvSpPr/>
          <p:nvPr/>
        </p:nvSpPr>
        <p:spPr>
          <a:xfrm>
            <a:off x="794266" y="3122176"/>
            <a:ext cx="461248" cy="461248"/>
          </a:xfrm>
          <a:prstGeom prst="roundRect">
            <a:avLst>
              <a:gd name="adj" fmla="val 186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8" name="Text 5"/>
          <p:cNvSpPr/>
          <p:nvPr/>
        </p:nvSpPr>
        <p:spPr>
          <a:xfrm>
            <a:off x="965597" y="3198971"/>
            <a:ext cx="118467" cy="307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73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152293" y="3096458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6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1920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2152293" y="3539728"/>
            <a:ext cx="627423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Założenie Service Civil International przez Pierra Cérésole.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232654" y="4727377"/>
            <a:ext cx="717471" cy="22860"/>
          </a:xfrm>
          <a:prstGeom prst="roundRect">
            <a:avLst>
              <a:gd name="adj" fmla="val 376639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2" name="Shape 9"/>
          <p:cNvSpPr/>
          <p:nvPr/>
        </p:nvSpPr>
        <p:spPr>
          <a:xfrm>
            <a:off x="794266" y="4508183"/>
            <a:ext cx="461248" cy="461248"/>
          </a:xfrm>
          <a:prstGeom prst="roundRect">
            <a:avLst>
              <a:gd name="adj" fmla="val 186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3" name="Text 10"/>
          <p:cNvSpPr/>
          <p:nvPr/>
        </p:nvSpPr>
        <p:spPr>
          <a:xfrm>
            <a:off x="944880" y="4584978"/>
            <a:ext cx="159901" cy="307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73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2152293" y="4482465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6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1990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2152293" y="4925735"/>
            <a:ext cx="6274237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Rozwój wolontariatu w Polsce w licznie powstających organizacjach pozarządowych.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1232654" y="6441400"/>
            <a:ext cx="717471" cy="22860"/>
          </a:xfrm>
          <a:prstGeom prst="roundRect">
            <a:avLst>
              <a:gd name="adj" fmla="val 376639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7" name="Shape 14"/>
          <p:cNvSpPr/>
          <p:nvPr/>
        </p:nvSpPr>
        <p:spPr>
          <a:xfrm>
            <a:off x="794266" y="6222206"/>
            <a:ext cx="461248" cy="461248"/>
          </a:xfrm>
          <a:prstGeom prst="roundRect">
            <a:avLst>
              <a:gd name="adj" fmla="val 186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8" name="Text 15"/>
          <p:cNvSpPr/>
          <p:nvPr/>
        </p:nvSpPr>
        <p:spPr>
          <a:xfrm>
            <a:off x="941546" y="6299002"/>
            <a:ext cx="166688" cy="307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73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2152293" y="6196489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6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2003</a:t>
            </a:r>
            <a:endParaRPr lang="en-US" sz="2000" dirty="0"/>
          </a:p>
        </p:txBody>
      </p:sp>
      <p:sp>
        <p:nvSpPr>
          <p:cNvPr id="20" name="Text 17"/>
          <p:cNvSpPr/>
          <p:nvPr/>
        </p:nvSpPr>
        <p:spPr>
          <a:xfrm>
            <a:off x="2152293" y="6639758"/>
            <a:ext cx="6274237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Uchwalenie ustawy o działalności pożytku publicznego i o wolontariacie w Polsce.</a:t>
            </a:r>
            <a:endParaRPr lang="en-US" sz="1600" dirty="0"/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6040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Wolontariat w Polsce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309342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Wolontariat w Polsce rozwija się dynamicznie od 1990 roku. Badania Stowarzyszenia Klon/Jawor z 2008 roku wykazały, że około 11,3%, czyli blisko 4 mln dorosłych Polaków, jest lub bywa wolontariuszami.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653201"/>
            <a:ext cx="7556421" cy="1315879"/>
          </a:xfrm>
          <a:prstGeom prst="roundRect">
            <a:avLst>
              <a:gd name="adj" fmla="val 724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6" name="Shape 3"/>
          <p:cNvSpPr/>
          <p:nvPr/>
        </p:nvSpPr>
        <p:spPr>
          <a:xfrm>
            <a:off x="801410" y="4660821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7" name="Text 4"/>
          <p:cNvSpPr/>
          <p:nvPr/>
        </p:nvSpPr>
        <p:spPr>
          <a:xfrm>
            <a:off x="1028224" y="480452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Rok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4802624" y="480452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Liczba Wolontariuszy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5311140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0" name="Text 7"/>
          <p:cNvSpPr/>
          <p:nvPr/>
        </p:nvSpPr>
        <p:spPr>
          <a:xfrm>
            <a:off x="1028224" y="545484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2008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802624" y="545484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 mln</a:t>
            </a:r>
            <a:endParaRPr lang="en-US" sz="1750" dirty="0"/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2749"/>
            <a:ext cx="59033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Korzyści z Wolontariatu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5515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Wolontariat nie tylko przynosi korzyści społeczności, ale także osobom, które się w niego angażują. Wolontariusze czerpią satysfakcję z niesienia pomocy i robienia czegoś dobrego, a także poczucie sensu i uznanie ze strony innych.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3629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Korzyści Społeczne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94407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Wolontariat przyczynia się do rozwoju społeczności, wspierając potrzebujących i tworząc silniejsze więzi między ludźmi.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4362926"/>
            <a:ext cx="28455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Korzyści Indywidualne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94407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Wolontariat wpływa pozytywnie na zdrowie fizyczne i psychiczne, rozwija umiejętności społeczne i zawodowe, a także wzmacnia poczucie własnej wartości.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457" y="2699147"/>
            <a:ext cx="5033367" cy="283130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34127" y="642104"/>
            <a:ext cx="4529495" cy="566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kern="0" spc="-10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Wolontariat w Szkole</a:t>
            </a:r>
            <a:endParaRPr lang="en-US" sz="3550" dirty="0"/>
          </a:p>
        </p:txBody>
      </p:sp>
      <p:sp>
        <p:nvSpPr>
          <p:cNvPr id="5" name="Text 1"/>
          <p:cNvSpPr/>
          <p:nvPr/>
        </p:nvSpPr>
        <p:spPr>
          <a:xfrm>
            <a:off x="634127" y="1479947"/>
            <a:ext cx="7875746" cy="579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Wolontariat w naszej szkole funkcjonuje już od ponad 2 lat. Aktywnie uczestniczy w życiu szkolnym i poza jego murami, angażując się w różnorodne akcje i projekty.</a:t>
            </a:r>
            <a:endParaRPr lang="en-US" sz="14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27" y="2263497"/>
            <a:ext cx="452914" cy="45291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34127" y="2897505"/>
            <a:ext cx="2264688" cy="283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kern="0" spc="-53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Zbiórki</a:t>
            </a:r>
            <a:endParaRPr lang="en-US" sz="1750" dirty="0"/>
          </a:p>
        </p:txBody>
      </p:sp>
      <p:sp>
        <p:nvSpPr>
          <p:cNvPr id="8" name="Text 3"/>
          <p:cNvSpPr/>
          <p:nvPr/>
        </p:nvSpPr>
        <p:spPr>
          <a:xfrm>
            <a:off x="634127" y="3289221"/>
            <a:ext cx="7875746" cy="579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Wolontariusze organizują zbiórki karm dla zwierząt ze schroniska, nakrętek, elektrośmieci, makulatury.</a:t>
            </a:r>
            <a:endParaRPr lang="en-US" sz="14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27" y="4412575"/>
            <a:ext cx="452914" cy="45291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34127" y="5046583"/>
            <a:ext cx="2264688" cy="283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kern="0" spc="-53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Pomoc w Szkole</a:t>
            </a:r>
            <a:endParaRPr lang="en-US" sz="1750" dirty="0"/>
          </a:p>
        </p:txBody>
      </p:sp>
      <p:sp>
        <p:nvSpPr>
          <p:cNvPr id="11" name="Text 5"/>
          <p:cNvSpPr/>
          <p:nvPr/>
        </p:nvSpPr>
        <p:spPr>
          <a:xfrm>
            <a:off x="634127" y="5438299"/>
            <a:ext cx="7875746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Wolontariusze pomagają przy festynach i zabawach szkolnych, czytają uczniom na przerwach.</a:t>
            </a:r>
            <a:endParaRPr lang="en-US" sz="140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127" y="6271736"/>
            <a:ext cx="452914" cy="45291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634127" y="6905744"/>
            <a:ext cx="2264688" cy="283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kern="0" spc="-53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Akcje Społeczne</a:t>
            </a:r>
            <a:endParaRPr lang="en-US" sz="1750" dirty="0"/>
          </a:p>
        </p:txBody>
      </p:sp>
      <p:sp>
        <p:nvSpPr>
          <p:cNvPr id="14" name="Text 7"/>
          <p:cNvSpPr/>
          <p:nvPr/>
        </p:nvSpPr>
        <p:spPr>
          <a:xfrm>
            <a:off x="634127" y="7297460"/>
            <a:ext cx="7875746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Wolontariusze uczestniczą w akcjach na terenie miasta, takich jak "Pola nadziei" i WOŚP.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185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5190" y="2463879"/>
            <a:ext cx="4037171" cy="504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3150" kern="0" spc="-95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Podsumowanie</a:t>
            </a:r>
            <a:endParaRPr lang="en-US" sz="3150" dirty="0"/>
          </a:p>
        </p:txBody>
      </p:sp>
      <p:sp>
        <p:nvSpPr>
          <p:cNvPr id="4" name="Text 1"/>
          <p:cNvSpPr/>
          <p:nvPr/>
        </p:nvSpPr>
        <p:spPr>
          <a:xfrm>
            <a:off x="565190" y="3210639"/>
            <a:ext cx="13500021" cy="516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kern="0" spc="-2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Wolontariat to niezwykle ważny element życia społecznego, który łączy ludzi w dążeniu do wspólnego dobra. Angażując się w wolontariat, możemy nie tylko pomóc innym, ale także wzbogacić swoje życie o nowe doświadczenia, umiejętności i satysfakcję z niesienia pomocy.</a:t>
            </a:r>
            <a:endParaRPr lang="en-US" sz="12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90" y="3908703"/>
            <a:ext cx="807363" cy="129182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14726" y="4070152"/>
            <a:ext cx="2018586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kern="0" spc="-4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Pozytywny Wpływ</a:t>
            </a:r>
            <a:endParaRPr lang="en-US" sz="1550" dirty="0"/>
          </a:p>
        </p:txBody>
      </p:sp>
      <p:sp>
        <p:nvSpPr>
          <p:cNvPr id="7" name="Text 3"/>
          <p:cNvSpPr/>
          <p:nvPr/>
        </p:nvSpPr>
        <p:spPr>
          <a:xfrm>
            <a:off x="1614726" y="4419124"/>
            <a:ext cx="12450485" cy="258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kern="0" spc="-2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Wolontariat ma pozytywny wpływ na społeczeństwo i jednostkę.</a:t>
            </a:r>
            <a:endParaRPr lang="en-US" sz="12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90" y="5200531"/>
            <a:ext cx="807363" cy="129182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614726" y="5361980"/>
            <a:ext cx="2018586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kern="0" spc="-4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Różne Formy</a:t>
            </a:r>
            <a:endParaRPr lang="en-US" sz="1550" dirty="0"/>
          </a:p>
        </p:txBody>
      </p:sp>
      <p:sp>
        <p:nvSpPr>
          <p:cNvPr id="10" name="Text 5"/>
          <p:cNvSpPr/>
          <p:nvPr/>
        </p:nvSpPr>
        <p:spPr>
          <a:xfrm>
            <a:off x="1614726" y="5710952"/>
            <a:ext cx="12450485" cy="258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kern="0" spc="-2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Wolontariat przybiera różne formy, od tradycyjnych działań poangażowania w nowe media.</a:t>
            </a:r>
            <a:endParaRPr lang="en-US" sz="12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90" y="6492359"/>
            <a:ext cx="807363" cy="129182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614726" y="6653808"/>
            <a:ext cx="2018586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kern="0" spc="-4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Wartość Społeczna</a:t>
            </a:r>
            <a:endParaRPr lang="en-US" sz="1550" dirty="0"/>
          </a:p>
        </p:txBody>
      </p:sp>
      <p:sp>
        <p:nvSpPr>
          <p:cNvPr id="13" name="Text 7"/>
          <p:cNvSpPr/>
          <p:nvPr/>
        </p:nvSpPr>
        <p:spPr>
          <a:xfrm>
            <a:off x="1614726" y="7002780"/>
            <a:ext cx="12450485" cy="258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kern="0" spc="-2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Wolontariat jest wartością, która łączy ludzi i buduje lepsze jutro.</a:t>
            </a:r>
            <a:endParaRPr lang="en-US" sz="12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586</Words>
  <Application>Microsoft Office PowerPoint</Application>
  <PresentationFormat>Niestandardowy</PresentationFormat>
  <Paragraphs>63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Bitter Medium</vt:lpstr>
      <vt:lpstr>Open Sans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Kalina Dziuba</cp:lastModifiedBy>
  <cp:revision>2</cp:revision>
  <dcterms:created xsi:type="dcterms:W3CDTF">2024-12-01T14:27:50Z</dcterms:created>
  <dcterms:modified xsi:type="dcterms:W3CDTF">2024-12-01T14:33:12Z</dcterms:modified>
</cp:coreProperties>
</file>